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7" r:id="rId3"/>
    <p:sldId id="266" r:id="rId4"/>
    <p:sldId id="268" r:id="rId5"/>
    <p:sldId id="260" r:id="rId6"/>
    <p:sldId id="263" r:id="rId7"/>
    <p:sldId id="269" r:id="rId8"/>
    <p:sldId id="261" r:id="rId9"/>
    <p:sldId id="262" r:id="rId10"/>
    <p:sldId id="272" r:id="rId11"/>
    <p:sldId id="270" r:id="rId12"/>
    <p:sldId id="273" r:id="rId13"/>
    <p:sldId id="274" r:id="rId14"/>
  </p:sldIdLst>
  <p:sldSz cx="9144000" cy="6858000" type="screen4x3"/>
  <p:notesSz cx="6735763" cy="9869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wner" initials="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808080"/>
    <a:srgbClr val="FF0000"/>
    <a:srgbClr val="ED17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55594" autoAdjust="0"/>
  </p:normalViewPr>
  <p:slideViewPr>
    <p:cSldViewPr>
      <p:cViewPr>
        <p:scale>
          <a:sx n="50" d="100"/>
          <a:sy n="50" d="100"/>
        </p:scale>
        <p:origin x="-10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6-07T11:48:35.578" idx="1">
    <p:pos x="218" y="2538"/>
    <p:text>Revised this bullet for a better explanation.  Bullet item did read:  Per normal Elliott start-up procedure, inspection at gang drain to insure proper steam flow conditions is required  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546E7A5-AE85-41F4-8321-24E7BFB642DB}" type="datetime1">
              <a:rPr lang="ja-JP" altLang="en-US"/>
              <a:pPr>
                <a:defRPr/>
              </a:pPr>
              <a:t>2011/3/10</a:t>
            </a:fld>
            <a:endParaRPr lang="en-US" altLang="ja-JP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4D36B1B-D0A3-4EFC-8E22-B2C177AC9F4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D1FC6258-A6D6-4EBB-AB0A-B45FAFF99F9E}" type="datetime1">
              <a:rPr lang="ja-JP" altLang="en-US"/>
              <a:pPr>
                <a:defRPr/>
              </a:pPr>
              <a:t>2011/3/10</a:t>
            </a:fld>
            <a:endParaRPr lang="en-US" altLang="ja-JP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AF9ACD8-C7E9-4287-9033-0F909C1CE48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6AF43D1-D2FD-4EE1-8920-2E9E6431577D}" type="datetime1">
              <a:rPr lang="ja-JP" altLang="en-US" smtClean="0">
                <a:ea typeface="ＭＳ Ｐゴシック"/>
                <a:cs typeface="ＭＳ Ｐゴシック"/>
              </a:rPr>
              <a:pPr/>
              <a:t>2011/3/10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1638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0A59A2E-B908-450F-9C9A-0E298A3E6016}" type="datetime1">
              <a:rPr lang="ja-JP" altLang="en-US" smtClean="0">
                <a:ea typeface="ＭＳ Ｐゴシック"/>
                <a:cs typeface="ＭＳ Ｐゴシック"/>
              </a:rPr>
              <a:pPr/>
              <a:t>2011/3/10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18434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1700" y="741363"/>
            <a:ext cx="4933950" cy="3700462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4686300"/>
            <a:ext cx="5389563" cy="4441825"/>
          </a:xfrm>
          <a:noFill/>
          <a:ln/>
        </p:spPr>
        <p:txBody>
          <a:bodyPr/>
          <a:lstStyle/>
          <a:p>
            <a:pPr eaLnBrk="1" hangingPunct="1"/>
            <a:endParaRPr lang="en-GB" smtClean="0"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2DC9B5F-25CD-4BFD-AF00-FDBB72C58775}" type="datetime1">
              <a:rPr lang="ja-JP" altLang="en-US" smtClean="0">
                <a:ea typeface="ＭＳ Ｐゴシック"/>
                <a:cs typeface="ＭＳ Ｐゴシック"/>
              </a:rPr>
              <a:pPr/>
              <a:t>2011/3/10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2253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ea typeface="ＭＳ Ｐゴシック"/>
              </a:rPr>
              <a:t>Cole Knipp conducted one-on-one interviews with a random sampling of field men (8 total)</a:t>
            </a:r>
          </a:p>
          <a:p>
            <a:pPr eaLnBrk="1" hangingPunct="1"/>
            <a:r>
              <a:rPr lang="en-US" smtClean="0">
                <a:ea typeface="ＭＳ Ｐゴシック"/>
              </a:rPr>
              <a:t>Purpose was to gather information from first hand field experiences to incorporate as discussion points in follow-on steps</a:t>
            </a:r>
          </a:p>
          <a:p>
            <a:pPr eaLnBrk="1" hangingPunct="1"/>
            <a:r>
              <a:rPr lang="en-US" smtClean="0">
                <a:ea typeface="ＭＳ Ｐゴシック"/>
              </a:rPr>
              <a:t>Also gathered information on what the field men felt would prevent the same or similar occurrence from happening to someone else.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B6FB9582-C51C-48BF-A9F3-E451A8AE52C8}" type="datetime1">
              <a:rPr lang="ja-JP" altLang="en-US" smtClean="0">
                <a:ea typeface="ＭＳ Ｐゴシック"/>
                <a:cs typeface="ＭＳ Ｐゴシック"/>
              </a:rPr>
              <a:pPr/>
              <a:t>2011/3/10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2662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ea typeface="ＭＳ Ｐゴシック"/>
              </a:rPr>
              <a:t>Discussions centered on </a:t>
            </a:r>
          </a:p>
          <a:p>
            <a:pPr eaLnBrk="1" hangingPunct="1">
              <a:buFontTx/>
              <a:buChar char="•"/>
            </a:pPr>
            <a:r>
              <a:rPr lang="en-US" smtClean="0">
                <a:ea typeface="ＭＳ Ｐゴシック"/>
              </a:rPr>
              <a:t>Turning down jobs where unsafe conditions and a lack of safety are known to exist.</a:t>
            </a:r>
          </a:p>
          <a:p>
            <a:pPr eaLnBrk="1" hangingPunct="1">
              <a:buFontTx/>
              <a:buChar char="•"/>
            </a:pPr>
            <a:r>
              <a:rPr lang="en-US" smtClean="0">
                <a:ea typeface="ＭＳ Ｐゴシック"/>
              </a:rPr>
              <a:t>The need to own the site with regard to safety</a:t>
            </a:r>
          </a:p>
          <a:p>
            <a:pPr eaLnBrk="1" hangingPunct="1">
              <a:buFontTx/>
              <a:buChar char="•"/>
            </a:pPr>
            <a:r>
              <a:rPr lang="en-US" smtClean="0">
                <a:ea typeface="ＭＳ Ｐゴシック"/>
              </a:rPr>
              <a:t>Implement safety stand downs on in process jobs should hazardous conditions or practices be present (with or without the customers agreement)</a:t>
            </a:r>
          </a:p>
          <a:p>
            <a:pPr eaLnBrk="1" hangingPunct="1">
              <a:buFontTx/>
              <a:buChar char="•"/>
            </a:pPr>
            <a:r>
              <a:rPr lang="en-US" smtClean="0">
                <a:ea typeface="ＭＳ Ｐゴシック"/>
              </a:rPr>
              <a:t>Elliott management will support decisions to have safety stand downs and meet with the customer as necessary</a:t>
            </a:r>
          </a:p>
          <a:p>
            <a:pPr eaLnBrk="1" hangingPunct="1">
              <a:buFontTx/>
              <a:buChar char="•"/>
            </a:pPr>
            <a:r>
              <a:rPr lang="en-US" smtClean="0">
                <a:ea typeface="ＭＳ Ｐゴシック"/>
              </a:rPr>
              <a:t>If customer’s process or requirements fall below Elliott requirements, then Elliott processes are to be implemented</a:t>
            </a:r>
          </a:p>
          <a:p>
            <a:pPr eaLnBrk="1" hangingPunct="1">
              <a:buFontTx/>
              <a:buChar char="•"/>
            </a:pPr>
            <a:r>
              <a:rPr lang="en-US" smtClean="0">
                <a:ea typeface="ＭＳ Ｐゴシック"/>
              </a:rPr>
              <a:t>If customers have better practices, then capture these and forward for implementation</a:t>
            </a:r>
          </a:p>
          <a:p>
            <a:pPr eaLnBrk="1" hangingPunct="1">
              <a:buFontTx/>
              <a:buChar char="•"/>
            </a:pPr>
            <a:endParaRPr lang="en-US" smtClean="0">
              <a:ea typeface="ＭＳ Ｐゴシック"/>
            </a:endParaRPr>
          </a:p>
          <a:p>
            <a:pPr eaLnBrk="1" hangingPunct="1"/>
            <a:r>
              <a:rPr lang="en-US" smtClean="0">
                <a:ea typeface="ＭＳ Ｐゴシック"/>
              </a:rPr>
              <a:t>To Date: (Note these are current numbers and may need to be changed by time presentation is made</a:t>
            </a:r>
          </a:p>
          <a:p>
            <a:pPr eaLnBrk="1" hangingPunct="1"/>
            <a:r>
              <a:rPr lang="en-US" smtClean="0">
                <a:ea typeface="ＭＳ Ｐゴシック"/>
              </a:rPr>
              <a:t>Jonathan Bolner has discussed with all of his personnel (16 total)</a:t>
            </a:r>
          </a:p>
          <a:p>
            <a:pPr eaLnBrk="1" hangingPunct="1"/>
            <a:r>
              <a:rPr lang="en-US" smtClean="0">
                <a:ea typeface="ＭＳ Ｐゴシック"/>
              </a:rPr>
              <a:t>Ron York has discussed with 9 of 11</a:t>
            </a:r>
          </a:p>
          <a:p>
            <a:pPr eaLnBrk="1" hangingPunct="1"/>
            <a:r>
              <a:rPr lang="en-US" smtClean="0">
                <a:ea typeface="ＭＳ Ｐゴシック"/>
              </a:rPr>
              <a:t>Rob Kirkpatrick has discussed with 3 of 7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980816BD-5DB6-477B-847F-867C8342CE56}" type="datetime1">
              <a:rPr lang="ja-JP" altLang="en-US" smtClean="0">
                <a:ea typeface="ＭＳ Ｐゴシック"/>
                <a:cs typeface="ＭＳ Ｐゴシック"/>
              </a:rPr>
              <a:pPr/>
              <a:t>2011/3/10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2867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ea typeface="ＭＳ Ｐゴシック"/>
              </a:rPr>
              <a:t>Going to continue with a modified START program –”Awareness and Risk Reduction Techniques”</a:t>
            </a:r>
          </a:p>
          <a:p>
            <a:pPr eaLnBrk="1" hangingPunct="1"/>
            <a:endParaRPr lang="en-US" smtClean="0">
              <a:ea typeface="ＭＳ Ｐゴシック"/>
            </a:endParaRPr>
          </a:p>
          <a:p>
            <a:pPr eaLnBrk="1" hangingPunct="1"/>
            <a:r>
              <a:rPr lang="en-US" smtClean="0">
                <a:ea typeface="ＭＳ Ｐゴシック"/>
              </a:rPr>
              <a:t>Chuck Yorio is developing script for the training that targets conflict resolution techniques. Initial script provided 7/20</a:t>
            </a:r>
          </a:p>
          <a:p>
            <a:pPr eaLnBrk="1" hangingPunct="1"/>
            <a:r>
              <a:rPr lang="en-US" smtClean="0">
                <a:ea typeface="ＭＳ Ｐゴシック"/>
              </a:rPr>
              <a:t>Will include real life topics generated from interviews </a:t>
            </a:r>
          </a:p>
          <a:p>
            <a:pPr eaLnBrk="1" hangingPunct="1"/>
            <a:r>
              <a:rPr lang="en-US" smtClean="0">
                <a:ea typeface="ＭＳ Ｐゴシック"/>
              </a:rPr>
              <a:t>Directed at owning the site and following best practice safety processes</a:t>
            </a:r>
          </a:p>
          <a:p>
            <a:pPr eaLnBrk="1" hangingPunct="1"/>
            <a:r>
              <a:rPr lang="en-US" smtClean="0">
                <a:ea typeface="ＭＳ Ｐゴシック"/>
              </a:rPr>
              <a:t>Will include discussion on potential conflicts and Elliott management support to obtain safety</a:t>
            </a:r>
          </a:p>
          <a:p>
            <a:pPr eaLnBrk="1" hangingPunct="1"/>
            <a:r>
              <a:rPr lang="en-US" smtClean="0">
                <a:ea typeface="ＭＳ Ｐゴシック"/>
              </a:rPr>
              <a:t>Working on path forward plan for scheduling and executing training with field personnel with a target begin date within the next 30 days.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RP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245225"/>
            <a:ext cx="3921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76200" y="6248400"/>
            <a:ext cx="8839200" cy="0"/>
          </a:xfrm>
          <a:prstGeom prst="line">
            <a:avLst/>
          </a:prstGeom>
          <a:noFill/>
          <a:ln w="12700">
            <a:solidFill>
              <a:srgbClr val="ED174B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charset="-128"/>
              <a:cs typeface="+mn-cs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82600" y="6491288"/>
            <a:ext cx="4467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altLang="ja-JP" sz="1800" b="1" i="1">
                <a:solidFill>
                  <a:srgbClr val="808080"/>
                </a:solidFill>
                <a:ea typeface="ＭＳ Ｐゴシック" charset="-128"/>
                <a:cs typeface="+mn-cs"/>
              </a:rPr>
              <a:t>The world turns to Elliott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rot="16200000">
            <a:off x="-2608263" y="3205163"/>
            <a:ext cx="6105525" cy="0"/>
          </a:xfrm>
          <a:prstGeom prst="line">
            <a:avLst/>
          </a:prstGeom>
          <a:noFill/>
          <a:ln w="12700">
            <a:solidFill>
              <a:srgbClr val="ED174B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charset="-128"/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8077200" cy="2133600"/>
          </a:xfrm>
        </p:spPr>
        <p:txBody>
          <a:bodyPr/>
          <a:lstStyle>
            <a:lvl1pPr>
              <a:lnSpc>
                <a:spcPct val="75000"/>
              </a:lnSpc>
              <a:defRPr sz="6600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705600" cy="1219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ja-JP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66D27-A85C-4C16-82BD-5D8309CE591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304800"/>
            <a:ext cx="20955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04800"/>
            <a:ext cx="61341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BF5FD-7B0E-49E6-8449-082D64BF9CA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94D8-16C3-4973-96BB-521D99E0202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52215-9AFC-44BD-8FBC-2EA37FCAC99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4114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524000"/>
            <a:ext cx="4114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672AB-36FA-478E-9229-B845C6C0605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05461-D442-46EF-8DED-A3C7CF16F6A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5BA02-96C9-409A-9F6C-46A6B68F129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DAC48-8B39-4FDE-A4F4-A21E8AC97D5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991FE-8328-4FDB-B6E0-2452C06F5A5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B6286-98FB-43C1-AFB4-07E31AADBF7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4000"/>
            <a:ext cx="8382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pic>
        <p:nvPicPr>
          <p:cNvPr id="1028" name="Picture 7" descr="CORP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6675" y="6245225"/>
            <a:ext cx="3921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6200" y="6248400"/>
            <a:ext cx="8839200" cy="0"/>
          </a:xfrm>
          <a:prstGeom prst="line">
            <a:avLst/>
          </a:prstGeom>
          <a:noFill/>
          <a:ln w="12700">
            <a:solidFill>
              <a:srgbClr val="ED174B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charset="-128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82600" y="6311900"/>
            <a:ext cx="446722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altLang="ja-JP" sz="1800" b="1" i="1">
                <a:solidFill>
                  <a:srgbClr val="808080"/>
                </a:solidFill>
                <a:ea typeface="ＭＳ Ｐゴシック" charset="-128"/>
                <a:cs typeface="+mn-cs"/>
              </a:rPr>
              <a:t>The world turns to Elliott</a:t>
            </a:r>
          </a:p>
          <a:p>
            <a:pPr eaLnBrk="0" hangingPunct="0">
              <a:defRPr/>
            </a:pPr>
            <a:endParaRPr lang="ja-JP" altLang="en-US">
              <a:ea typeface="ＭＳ Ｐゴシック" charset="-128"/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rot="-5400000">
            <a:off x="-2608263" y="3205163"/>
            <a:ext cx="6105525" cy="0"/>
          </a:xfrm>
          <a:prstGeom prst="line">
            <a:avLst/>
          </a:prstGeom>
          <a:noFill/>
          <a:ln w="12700">
            <a:solidFill>
              <a:srgbClr val="ED174B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charset="-128"/>
              <a:cs typeface="+mn-cs"/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0CAF6BCB-2E44-45B2-A247-0A08FFB0341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+mj-ea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Bold" pitchFamily="48" charset="-52"/>
          <a:ea typeface="ＭＳ Ｐゴシック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Bold" pitchFamily="48" charset="-52"/>
          <a:ea typeface="ＭＳ Ｐゴシック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Bold" pitchFamily="48" charset="-52"/>
          <a:ea typeface="ＭＳ Ｐゴシック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Bold" pitchFamily="48" charset="-52"/>
          <a:ea typeface="ＭＳ Ｐゴシック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Bold" pitchFamily="48" charset="-52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Bold" pitchFamily="48" charset="-52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Bold" pitchFamily="48" charset="-52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Bold" pitchFamily="48" charset="-52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80772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sz="4400">
                <a:cs typeface="+mj-cs"/>
              </a:rPr>
              <a:t>Elliott Company</a:t>
            </a:r>
            <a:br>
              <a:rPr lang="en-US" altLang="ja-JP" sz="4400">
                <a:cs typeface="+mj-cs"/>
              </a:rPr>
            </a:br>
            <a:r>
              <a:rPr lang="en-US" altLang="ja-JP" sz="4400">
                <a:cs typeface="+mj-cs"/>
              </a:rPr>
              <a:t/>
            </a:r>
            <a:br>
              <a:rPr lang="en-US" altLang="ja-JP" sz="4400">
                <a:cs typeface="+mj-cs"/>
              </a:rPr>
            </a:br>
            <a:r>
              <a:rPr lang="en-US" altLang="ja-JP" sz="4400">
                <a:cs typeface="+mj-cs"/>
              </a:rPr>
              <a:t/>
            </a:r>
            <a:br>
              <a:rPr lang="en-US" altLang="ja-JP" sz="4400">
                <a:cs typeface="+mj-cs"/>
              </a:rPr>
            </a:br>
            <a:r>
              <a:rPr lang="en-US" altLang="ja-JP" sz="4400">
                <a:cs typeface="+mj-cs"/>
              </a:rPr>
              <a:t/>
            </a:r>
            <a:br>
              <a:rPr lang="en-US" altLang="ja-JP" sz="4400">
                <a:cs typeface="+mj-cs"/>
              </a:rPr>
            </a:br>
            <a:r>
              <a:rPr lang="en-US" altLang="ja-JP" sz="4400">
                <a:cs typeface="+mj-cs"/>
              </a:rPr>
              <a:t>ICAAMC</a:t>
            </a:r>
            <a:br>
              <a:rPr lang="en-US" altLang="ja-JP" sz="4400">
                <a:cs typeface="+mj-cs"/>
              </a:rPr>
            </a:br>
            <a:r>
              <a:rPr lang="en-US" altLang="ja-JP" sz="4400">
                <a:cs typeface="+mj-cs"/>
              </a:rPr>
              <a:t/>
            </a:r>
            <a:br>
              <a:rPr lang="en-US" altLang="ja-JP" sz="4400">
                <a:cs typeface="+mj-cs"/>
              </a:rPr>
            </a:br>
            <a:r>
              <a:rPr lang="en-US" altLang="ja-JP" sz="4400">
                <a:cs typeface="+mj-cs"/>
              </a:rPr>
              <a:t>2011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429000"/>
            <a:ext cx="7772400" cy="1219200"/>
          </a:xfrm>
        </p:spPr>
        <p:txBody>
          <a:bodyPr/>
          <a:lstStyle/>
          <a:p>
            <a:pPr eaLnBrk="1" hangingPunct="1"/>
            <a:endParaRPr lang="en-US" altLang="ja-JP" smtClean="0"/>
          </a:p>
          <a:p>
            <a:pPr eaLnBrk="1" hangingPunct="1"/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6BCDCC7-B2DF-4031-B7C3-6E79B8661DF7}" type="slidenum">
              <a:rPr lang="ja-JP" altLang="en-US" smtClean="0">
                <a:ea typeface="ＭＳ Ｐゴシック"/>
                <a:cs typeface="ＭＳ Ｐゴシック"/>
              </a:rPr>
              <a:pPr/>
              <a:t>10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29698" name="TextBox 2"/>
          <p:cNvSpPr txBox="1">
            <a:spLocks noChangeArrowheads="1"/>
          </p:cNvSpPr>
          <p:nvPr/>
        </p:nvSpPr>
        <p:spPr bwMode="auto">
          <a:xfrm>
            <a:off x="990600" y="1295400"/>
            <a:ext cx="72263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Always lead by example – you see it, you own it!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Set the tone for the job early.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These customer’s will tend to push back harder than others.  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Complete refusal on the customer’s part to correct an unsafe or hazardous situation is not acceptable.  Stop work and contact your manager.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342900"/>
            <a:ext cx="9144000" cy="701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  <a:cs typeface="+mn-cs"/>
              </a:rPr>
              <a:t>Policy for Inactive Customers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7F07385-C8DA-448B-B9E0-217BE5E52CAB}" type="slidenum">
              <a:rPr lang="ja-JP" altLang="en-US" smtClean="0">
                <a:ea typeface="ＭＳ Ｐゴシック"/>
                <a:cs typeface="ＭＳ Ｐゴシック"/>
              </a:rPr>
              <a:pPr/>
              <a:t>11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Results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4582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Elliott Reps and Sales Engineers will refuse work if they feel a customer site is unsafe.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Employees have owned the process and continue to challenge customers on safety.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Customers have given positive feedback for from these situations. 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We found most customer what to create a safe work environment they just do not always know how.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5542EA9-7687-4B31-A63C-479B66A608A1}" type="slidenum">
              <a:rPr lang="ja-JP" altLang="en-US" smtClean="0">
                <a:ea typeface="ＭＳ Ｐゴシック"/>
                <a:cs typeface="ＭＳ Ｐゴシック"/>
              </a:rPr>
              <a:pPr/>
              <a:t>12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6800" y="292100"/>
            <a:ext cx="69342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  <a:cs typeface="+mn-cs"/>
              </a:rPr>
              <a:t>How do we put Safety at the Forefront</a:t>
            </a:r>
          </a:p>
        </p:txBody>
      </p:sp>
      <p:sp>
        <p:nvSpPr>
          <p:cNvPr id="31747" name="TextBox 2"/>
          <p:cNvSpPr txBox="1">
            <a:spLocks noChangeArrowheads="1"/>
          </p:cNvSpPr>
          <p:nvPr/>
        </p:nvSpPr>
        <p:spPr bwMode="auto">
          <a:xfrm>
            <a:off x="1168400" y="1016000"/>
            <a:ext cx="7137400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600"/>
          </a:p>
          <a:p>
            <a:pPr eaLnBrk="0" hangingPunct="0">
              <a:buFontTx/>
              <a:buChar char="•"/>
            </a:pPr>
            <a:r>
              <a:rPr lang="en-US" sz="1600"/>
              <a:t>Job Analysis Cards – Starts the day thinking about safety and hazard ID</a:t>
            </a:r>
          </a:p>
          <a:p>
            <a:pPr eaLnBrk="0" hangingPunct="0">
              <a:buFontTx/>
              <a:buChar char="•"/>
            </a:pPr>
            <a:endParaRPr lang="en-US" sz="1600"/>
          </a:p>
          <a:p>
            <a:pPr eaLnBrk="0" hangingPunct="0">
              <a:buFontTx/>
              <a:buChar char="•"/>
            </a:pPr>
            <a:r>
              <a:rPr lang="en-US" sz="1600"/>
              <a:t>Site Rating System – provides site awareness prior to arrival</a:t>
            </a:r>
          </a:p>
          <a:p>
            <a:pPr eaLnBrk="0" hangingPunct="0">
              <a:buFontTx/>
              <a:buChar char="•"/>
            </a:pPr>
            <a:endParaRPr lang="en-US" sz="1600"/>
          </a:p>
          <a:p>
            <a:pPr eaLnBrk="0" hangingPunct="0">
              <a:buFontTx/>
              <a:buChar char="•"/>
            </a:pPr>
            <a:r>
              <a:rPr lang="en-US" sz="1600"/>
              <a:t>Involve customers in our safety meetings</a:t>
            </a:r>
          </a:p>
          <a:p>
            <a:pPr eaLnBrk="0" hangingPunct="0">
              <a:buFontTx/>
              <a:buChar char="•"/>
            </a:pPr>
            <a:endParaRPr lang="en-US" sz="1600"/>
          </a:p>
          <a:p>
            <a:pPr eaLnBrk="0" hangingPunct="0">
              <a:buFontTx/>
              <a:buChar char="•"/>
            </a:pPr>
            <a:r>
              <a:rPr lang="en-US" sz="1600"/>
              <a:t>Take advantage of opportunities to establish yourself with regards to safety.</a:t>
            </a:r>
          </a:p>
          <a:p>
            <a:pPr eaLnBrk="0" hangingPunct="0">
              <a:buFontTx/>
              <a:buChar char="•"/>
            </a:pPr>
            <a:endParaRPr lang="en-US" sz="1600"/>
          </a:p>
          <a:p>
            <a:pPr eaLnBrk="0" hangingPunct="0">
              <a:buFontTx/>
              <a:buChar char="•"/>
            </a:pPr>
            <a:r>
              <a:rPr lang="en-US" sz="1600"/>
              <a:t>Always be grateful when approached or corrected.</a:t>
            </a:r>
          </a:p>
          <a:p>
            <a:pPr eaLnBrk="0" hangingPunct="0">
              <a:buFontTx/>
              <a:buChar char="•"/>
            </a:pPr>
            <a:endParaRPr lang="en-US" sz="1600"/>
          </a:p>
          <a:p>
            <a:pPr eaLnBrk="0" hangingPunct="0">
              <a:buFontTx/>
              <a:buChar char="•"/>
            </a:pPr>
            <a:r>
              <a:rPr lang="en-US" sz="1600"/>
              <a:t>If you’re not sure, </a:t>
            </a:r>
            <a:r>
              <a:rPr lang="en-US" sz="1600" b="1"/>
              <a:t>ASK!</a:t>
            </a:r>
          </a:p>
          <a:p>
            <a:pPr eaLnBrk="0" hangingPunct="0">
              <a:buFontTx/>
              <a:buChar char="•"/>
            </a:pPr>
            <a:endParaRPr lang="en-US" sz="1600" b="1"/>
          </a:p>
          <a:p>
            <a:pPr eaLnBrk="0" hangingPunct="0">
              <a:buFontTx/>
              <a:buChar char="•"/>
            </a:pPr>
            <a:r>
              <a:rPr lang="en-US" sz="1600"/>
              <a:t>When thinking about the safest way to do something schedule has no place. </a:t>
            </a:r>
          </a:p>
          <a:p>
            <a:pPr eaLnBrk="0" hangingPunct="0">
              <a:buFontTx/>
              <a:buChar char="•"/>
            </a:pPr>
            <a:endParaRPr lang="en-US" sz="1600"/>
          </a:p>
          <a:p>
            <a:pPr eaLnBrk="0" hangingPunct="0">
              <a:buFontTx/>
              <a:buChar char="•"/>
            </a:pPr>
            <a:r>
              <a:rPr lang="en-US" sz="1600"/>
              <a:t>Play a proactive role in safety within our business and at our customer sites.</a:t>
            </a:r>
          </a:p>
          <a:p>
            <a:pPr eaLnBrk="0" hangingPunct="0">
              <a:buFontTx/>
              <a:buChar char="•"/>
            </a:pPr>
            <a:endParaRPr lang="en-US" sz="1600"/>
          </a:p>
          <a:p>
            <a:pPr eaLnBrk="0" hangingPunct="0">
              <a:buFontTx/>
              <a:buChar char="•"/>
            </a:pPr>
            <a:r>
              <a:rPr lang="en-US" sz="1600"/>
              <a:t>Get involved in our safety initiatives, programs, and other efforts.</a:t>
            </a:r>
          </a:p>
          <a:p>
            <a:pPr eaLnBrk="0" hangingPunct="0"/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7129E5B-0A3E-4258-BB0C-259151A7B280}" type="slidenum">
              <a:rPr lang="ja-JP" altLang="en-US" smtClean="0">
                <a:ea typeface="ＭＳ Ｐゴシック"/>
                <a:cs typeface="ＭＳ Ｐゴシック"/>
              </a:rPr>
              <a:pPr/>
              <a:t>13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10547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07975"/>
            <a:ext cx="8382000" cy="715963"/>
          </a:xfrm>
        </p:spPr>
        <p:txBody>
          <a:bodyPr anchor="ctr" anchorCtr="0"/>
          <a:lstStyle/>
          <a:p>
            <a:pPr algn="r" eaLnBrk="1" hangingPunct="1">
              <a:defRPr/>
            </a:pPr>
            <a:r>
              <a:rPr lang="en-US" sz="2400">
                <a:cs typeface="+mj-cs"/>
              </a:rPr>
              <a:t>   Moving </a:t>
            </a:r>
            <a:r>
              <a:rPr lang="en-US" sz="2400" i="1">
                <a:cs typeface="+mj-cs"/>
              </a:rPr>
              <a:t>AHEAD</a:t>
            </a:r>
            <a:r>
              <a:rPr lang="en-US" sz="2400">
                <a:cs typeface="+mj-cs"/>
              </a:rPr>
              <a:t/>
            </a:r>
            <a:br>
              <a:rPr lang="en-US" sz="2400">
                <a:cs typeface="+mj-cs"/>
              </a:rPr>
            </a:br>
            <a:r>
              <a:rPr lang="en-US" sz="2400">
                <a:cs typeface="+mj-cs"/>
              </a:rPr>
              <a:t> Traditional     	</a:t>
            </a:r>
            <a:r>
              <a:rPr lang="en-US" sz="2000" b="1">
                <a:solidFill>
                  <a:schemeClr val="tx1"/>
                </a:solidFill>
                <a:cs typeface="+mj-cs"/>
              </a:rPr>
              <a:t>versus</a:t>
            </a:r>
            <a:r>
              <a:rPr lang="en-US" sz="2400">
                <a:cs typeface="+mj-cs"/>
              </a:rPr>
              <a:t>        </a:t>
            </a:r>
            <a:r>
              <a:rPr lang="en-US" sz="2400">
                <a:solidFill>
                  <a:srgbClr val="66FF33"/>
                </a:solidFill>
                <a:cs typeface="+mj-cs"/>
              </a:rPr>
              <a:t>Behavior based		  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43000"/>
            <a:ext cx="4038600" cy="4953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1800" smtClean="0"/>
              <a:t>Signs / slogans (“Safety is No Accident”; “Safety First”)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smtClean="0"/>
              <a:t>Safety glasses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smtClean="0"/>
              <a:t>Fire drills, fire exits, extinguishers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smtClean="0"/>
              <a:t>Complying with </a:t>
            </a:r>
            <a:r>
              <a:rPr lang="en-US" sz="1800" b="1" i="1" smtClean="0">
                <a:solidFill>
                  <a:schemeClr val="tx2"/>
                </a:solidFill>
              </a:rPr>
              <a:t>regulations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b="1" i="1" smtClean="0">
                <a:solidFill>
                  <a:schemeClr val="tx2"/>
                </a:solidFill>
              </a:rPr>
              <a:t>Directives</a:t>
            </a:r>
            <a:r>
              <a:rPr lang="en-US" sz="1800" smtClean="0"/>
              <a:t> to eliminate Lost-Time Accidents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b="1" i="1" smtClean="0">
                <a:solidFill>
                  <a:schemeClr val="tx2"/>
                </a:solidFill>
              </a:rPr>
              <a:t>Accident</a:t>
            </a:r>
            <a:r>
              <a:rPr lang="en-US" sz="1800" smtClean="0"/>
              <a:t> Prevention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smtClean="0"/>
              <a:t>‘No-Injury’ lunches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smtClean="0"/>
              <a:t>Mfg Engineering: </a:t>
            </a:r>
            <a:r>
              <a:rPr lang="en-US" sz="1800" b="1" i="1" smtClean="0">
                <a:solidFill>
                  <a:schemeClr val="tx2"/>
                </a:solidFill>
              </a:rPr>
              <a:t>guarding</a:t>
            </a:r>
            <a:r>
              <a:rPr lang="en-US" sz="1800" smtClean="0"/>
              <a:t> around equipment; </a:t>
            </a:r>
            <a:r>
              <a:rPr lang="en-US" sz="1800" b="1" i="1" smtClean="0">
                <a:solidFill>
                  <a:schemeClr val="tx2"/>
                </a:solidFill>
              </a:rPr>
              <a:t>buying</a:t>
            </a:r>
            <a:r>
              <a:rPr lang="en-US" sz="1800" b="1" smtClean="0"/>
              <a:t> </a:t>
            </a:r>
            <a:r>
              <a:rPr lang="en-US" sz="1800" smtClean="0"/>
              <a:t>safer eqpt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smtClean="0"/>
              <a:t>Metrics: </a:t>
            </a:r>
            <a:r>
              <a:rPr lang="en-US" sz="1800" b="1" i="1" smtClean="0">
                <a:solidFill>
                  <a:schemeClr val="tx2"/>
                </a:solidFill>
              </a:rPr>
              <a:t>Results</a:t>
            </a:r>
            <a:r>
              <a:rPr lang="en-US" sz="1800" smtClean="0"/>
              <a:t> (Days without Injury, TRIR)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1800" b="1" smtClean="0">
              <a:solidFill>
                <a:srgbClr val="66FF33"/>
              </a:solidFill>
            </a:endParaRPr>
          </a:p>
          <a:p>
            <a:pPr eaLnBrk="1" hangingPunct="1">
              <a:lnSpc>
                <a:spcPct val="110000"/>
              </a:lnSpc>
            </a:pPr>
            <a:endParaRPr lang="en-US" sz="180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24400" y="1219200"/>
            <a:ext cx="4038600" cy="5334000"/>
          </a:xfrm>
        </p:spPr>
        <p:txBody>
          <a:bodyPr/>
          <a:lstStyle/>
          <a:p>
            <a:pPr eaLnBrk="1" hangingPunct="1"/>
            <a:r>
              <a:rPr lang="en-US" sz="1800" b="1" smtClean="0">
                <a:solidFill>
                  <a:srgbClr val="66FF33"/>
                </a:solidFill>
              </a:rPr>
              <a:t>Hazard</a:t>
            </a:r>
            <a:r>
              <a:rPr lang="en-US" sz="1800" smtClean="0">
                <a:solidFill>
                  <a:srgbClr val="66FF33"/>
                </a:solidFill>
              </a:rPr>
              <a:t> </a:t>
            </a:r>
            <a:r>
              <a:rPr lang="en-US" sz="1800" smtClean="0"/>
              <a:t>identification</a:t>
            </a:r>
          </a:p>
          <a:p>
            <a:pPr eaLnBrk="1" hangingPunct="1"/>
            <a:r>
              <a:rPr lang="en-US" sz="1800" smtClean="0"/>
              <a:t>Hazard / </a:t>
            </a:r>
            <a:r>
              <a:rPr lang="en-US" sz="1800" b="1" smtClean="0">
                <a:solidFill>
                  <a:srgbClr val="66FF33"/>
                </a:solidFill>
              </a:rPr>
              <a:t>risk</a:t>
            </a:r>
            <a:r>
              <a:rPr lang="en-US" sz="1800" smtClean="0"/>
              <a:t> elimination, reduction, isolation, etc</a:t>
            </a:r>
          </a:p>
          <a:p>
            <a:pPr eaLnBrk="1" hangingPunct="1"/>
            <a:r>
              <a:rPr lang="en-US" sz="1800" smtClean="0"/>
              <a:t>Job Hazard analyses</a:t>
            </a:r>
          </a:p>
          <a:p>
            <a:pPr eaLnBrk="1" hangingPunct="1"/>
            <a:r>
              <a:rPr lang="en-US" sz="1800" b="1" smtClean="0">
                <a:solidFill>
                  <a:srgbClr val="66FF33"/>
                </a:solidFill>
              </a:rPr>
              <a:t>Broad participation</a:t>
            </a:r>
            <a:r>
              <a:rPr lang="en-US" sz="1800" smtClean="0"/>
              <a:t> in changing behaviors</a:t>
            </a:r>
          </a:p>
          <a:p>
            <a:pPr eaLnBrk="1" hangingPunct="1"/>
            <a:r>
              <a:rPr lang="en-US" sz="1800" b="1" smtClean="0">
                <a:solidFill>
                  <a:srgbClr val="66FF33"/>
                </a:solidFill>
              </a:rPr>
              <a:t>INCIDENT</a:t>
            </a:r>
          </a:p>
          <a:p>
            <a:pPr eaLnBrk="1" hangingPunct="1"/>
            <a:r>
              <a:rPr lang="en-US" sz="1800" smtClean="0"/>
              <a:t>Recognition / Incentives tied to </a:t>
            </a:r>
            <a:r>
              <a:rPr lang="en-US" sz="1800" b="1" smtClean="0">
                <a:solidFill>
                  <a:srgbClr val="66FF33"/>
                </a:solidFill>
              </a:rPr>
              <a:t>risk reduction</a:t>
            </a:r>
          </a:p>
          <a:p>
            <a:pPr eaLnBrk="1" hangingPunct="1"/>
            <a:r>
              <a:rPr lang="en-US" sz="1800" smtClean="0"/>
              <a:t>Mfg Engrg: </a:t>
            </a:r>
            <a:r>
              <a:rPr lang="en-US" sz="1800" b="1" smtClean="0">
                <a:solidFill>
                  <a:srgbClr val="66FF33"/>
                </a:solidFill>
              </a:rPr>
              <a:t>Lower-risk work processes</a:t>
            </a:r>
            <a:r>
              <a:rPr lang="en-US" sz="1800" smtClean="0"/>
              <a:t>, procedures, methods</a:t>
            </a:r>
          </a:p>
          <a:p>
            <a:pPr eaLnBrk="1" hangingPunct="1"/>
            <a:r>
              <a:rPr lang="en-US" sz="1800" smtClean="0"/>
              <a:t>Metrics: </a:t>
            </a:r>
          </a:p>
          <a:p>
            <a:pPr lvl="1" eaLnBrk="1" hangingPunct="1"/>
            <a:r>
              <a:rPr lang="en-US" sz="1800" b="1" smtClean="0">
                <a:solidFill>
                  <a:srgbClr val="66FF33"/>
                </a:solidFill>
              </a:rPr>
              <a:t>Preventive actions</a:t>
            </a:r>
          </a:p>
          <a:p>
            <a:pPr lvl="2" eaLnBrk="1" hangingPunct="1"/>
            <a:r>
              <a:rPr lang="en-US" sz="1800" smtClean="0"/>
              <a:t>Hazards identified </a:t>
            </a:r>
          </a:p>
          <a:p>
            <a:pPr lvl="2" eaLnBrk="1" hangingPunct="1"/>
            <a:r>
              <a:rPr lang="en-US" sz="1800" b="1" i="1" u="sng" smtClean="0">
                <a:solidFill>
                  <a:srgbClr val="66FF33"/>
                </a:solidFill>
              </a:rPr>
              <a:t>Actions </a:t>
            </a:r>
            <a:r>
              <a:rPr lang="en-US" sz="1800" b="1" smtClean="0">
                <a:solidFill>
                  <a:srgbClr val="66FF33"/>
                </a:solidFill>
              </a:rPr>
              <a:t>to reduce hazards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307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D2A6B12-16C9-4B20-BA14-97133A9C9F42}" type="slidenum">
              <a:rPr lang="ja-JP" altLang="en-US" smtClean="0">
                <a:ea typeface="ＭＳ Ｐゴシック"/>
                <a:cs typeface="ＭＳ Ｐゴシック"/>
              </a:rPr>
              <a:pPr/>
              <a:t>2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The Incident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382000" cy="4953000"/>
          </a:xfrm>
        </p:spPr>
        <p:txBody>
          <a:bodyPr/>
          <a:lstStyle/>
          <a:p>
            <a:pPr eaLnBrk="1" hangingPunct="1"/>
            <a:r>
              <a:rPr lang="en-US" sz="2400" b="1" smtClean="0"/>
              <a:t>Elliott Field Services, Project Manager, employed 30 months</a:t>
            </a:r>
          </a:p>
          <a:p>
            <a:pPr eaLnBrk="1" hangingPunct="1"/>
            <a:endParaRPr lang="en-US" sz="2400" b="1" smtClean="0"/>
          </a:p>
          <a:p>
            <a:pPr eaLnBrk="1" hangingPunct="1"/>
            <a:r>
              <a:rPr lang="en-US" sz="2400" b="1" smtClean="0"/>
              <a:t>Burn to upper left leg while checking for steam condensate from low point drain.</a:t>
            </a:r>
          </a:p>
          <a:p>
            <a:pPr eaLnBrk="1" hangingPunct="1"/>
            <a:endParaRPr lang="en-US" sz="2400" b="1" smtClean="0"/>
          </a:p>
          <a:p>
            <a:pPr eaLnBrk="1" hangingPunct="1"/>
            <a:r>
              <a:rPr lang="en-US" sz="2400" b="1" smtClean="0"/>
              <a:t>Steam trap was removed by operations while Elliott Crew was on break.</a:t>
            </a:r>
          </a:p>
          <a:p>
            <a:pPr eaLnBrk="1" hangingPunct="1"/>
            <a:endParaRPr lang="en-US" sz="2400" b="1" smtClean="0"/>
          </a:p>
          <a:p>
            <a:pPr eaLnBrk="1" hangingPunct="1"/>
            <a:endParaRPr lang="en-US" smtClean="0"/>
          </a:p>
          <a:p>
            <a:pPr eaLnBrk="1" hangingPunct="1"/>
            <a:endParaRPr lang="en-US" sz="2400" b="1" smtClean="0"/>
          </a:p>
          <a:p>
            <a:pPr eaLnBrk="1" hangingPunct="1"/>
            <a:endParaRPr lang="en-US" sz="2400" b="1" smtClean="0"/>
          </a:p>
          <a:p>
            <a:pPr eaLnBrk="1" hangingPunct="1"/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E6C92A8-B0FA-43CE-A9BF-D8BB3E8683D8}" type="slidenum">
              <a:rPr lang="ja-JP" altLang="en-US" smtClean="0">
                <a:ea typeface="ＭＳ Ｐゴシック"/>
                <a:cs typeface="ＭＳ Ｐゴシック"/>
              </a:rPr>
              <a:pPr/>
              <a:t>3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3820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Immediate Facts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3820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Work had become critical path for T/A completion, customer under high pressure to complete work that night.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This was the third warm up and start up of this unit (each a separate event).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Previously, these issues were addressed by removing a brass disk on the top of the traps and the lines were reconnected.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During this start-up, operations removed the steam trap entirely exposing an open steam line in the work area.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The steam trap removal occurred while the Elliott crew was on break, and was not communicated by operations to the Elliott team.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Elliott team did not question operations of any changes that took place while they where on break.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Per normal Elliott start-up procedure, a visual inspection at gang drain is done to insure proper steam flow conditions are occurring (no condensate)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This necessitated access to the area within the expired barricade tape to check the drains.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The injured employee was conducting this inspection when he was injured.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A4721AE-A82F-4977-B736-836F5984955A}" type="slidenum">
              <a:rPr lang="ja-JP" altLang="en-US" smtClean="0">
                <a:ea typeface="ＭＳ Ｐゴシック"/>
                <a:cs typeface="ＭＳ Ｐゴシック"/>
              </a:rPr>
              <a:pPr/>
              <a:t>4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>
                <a:cs typeface="+mj-cs"/>
              </a:rPr>
              <a:t>Indicators Of A Larger Problem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Elliott employee did not see fault in his action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Blame was placed on the customer.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Informed by PM that this are common issues as customers begins to push to meet completion.</a:t>
            </a:r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9E40FB7-13C2-4DE4-85F5-B36336AFC08E}" type="slidenum">
              <a:rPr lang="ja-JP" altLang="en-US" smtClean="0">
                <a:ea typeface="ＭＳ Ｐゴシック"/>
                <a:cs typeface="ＭＳ Ｐゴシック"/>
              </a:rPr>
              <a:pPr/>
              <a:t>5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3820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>
                <a:cs typeface="+mj-cs"/>
              </a:rPr>
              <a:t>One on One Interviews</a:t>
            </a:r>
            <a:r>
              <a:rPr lang="en-US" sz="4800">
                <a:cs typeface="+mj-cs"/>
              </a:rPr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Interview Personnel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How would you respond when a customer creates a dangerous situation?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Do we have a safety culture?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Do you feel you have management support?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Do you feel comfortable walking away from a job?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8B5786E-7641-45F6-9100-185E58149B0B}" type="slidenum">
              <a:rPr lang="ja-JP" altLang="en-US" smtClean="0">
                <a:ea typeface="ＭＳ Ｐゴシック"/>
                <a:cs typeface="ＭＳ Ｐゴシック"/>
              </a:rPr>
              <a:pPr/>
              <a:t>6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Information Gathering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Results From Interview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Most felt they must own the job site if a customer is lacking a safety culture.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All felt we had a strong safety culture due to the amount of training.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Employee felt they where on there own when it came to the field but they did have some support from management.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 None believed they had the support to stop   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work or even walk away from a job.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8AAE4D5-0714-44F6-9B36-FEA06610E543}" type="slidenum">
              <a:rPr lang="ja-JP" altLang="en-US" smtClean="0">
                <a:ea typeface="ＭＳ Ｐゴシック"/>
                <a:cs typeface="ＭＳ Ｐゴシック"/>
              </a:rPr>
              <a:pPr/>
              <a:t>7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>
                <a:cs typeface="+mj-cs"/>
              </a:rPr>
              <a:t>Where We Failed as Management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assumed we had a good safety culture due to our safety records. (good or lucky)</a:t>
            </a:r>
          </a:p>
          <a:p>
            <a:pPr eaLnBrk="1" hangingPunct="1"/>
            <a:r>
              <a:rPr lang="en-US" smtClean="0"/>
              <a:t>We had the support but was it making it to the field.</a:t>
            </a:r>
          </a:p>
          <a:p>
            <a:pPr eaLnBrk="1" hangingPunct="1"/>
            <a:r>
              <a:rPr lang="en-US" smtClean="0"/>
              <a:t>Lack of training.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4AF957E-2B4B-46A6-890C-E9A0C550A6CF}" type="slidenum">
              <a:rPr lang="ja-JP" altLang="en-US" smtClean="0">
                <a:ea typeface="ＭＳ Ｐゴシック"/>
                <a:cs typeface="ＭＳ Ｐゴシック"/>
              </a:rPr>
              <a:pPr/>
              <a:t>8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b="1">
                <a:cs typeface="+mj-cs"/>
              </a:rPr>
              <a:t>Communicate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Conducted One-on-One phone discussions with Project Managers and Field Reps.</a:t>
            </a:r>
          </a:p>
          <a:p>
            <a:pPr lvl="1" eaLnBrk="1" hangingPunct="1"/>
            <a:r>
              <a:rPr lang="en-US" smtClean="0"/>
              <a:t>Own the site. </a:t>
            </a:r>
          </a:p>
          <a:p>
            <a:pPr lvl="1" eaLnBrk="1" hangingPunct="1"/>
            <a:r>
              <a:rPr lang="en-US" smtClean="0"/>
              <a:t>Safety stand down under hazardous circumstances.</a:t>
            </a:r>
          </a:p>
          <a:p>
            <a:pPr lvl="1" eaLnBrk="1" hangingPunct="1"/>
            <a:r>
              <a:rPr lang="en-US" smtClean="0"/>
              <a:t>Unless the clients standard goes above and beyond we follow the Elliott process.</a:t>
            </a:r>
          </a:p>
          <a:p>
            <a:pPr lvl="1" eaLnBrk="1" hangingPunct="1"/>
            <a:r>
              <a:rPr lang="en-US" smtClean="0"/>
              <a:t>We have full support of CEO.</a:t>
            </a:r>
          </a:p>
          <a:p>
            <a:pPr lvl="2" eaLnBrk="1" hangingPunct="1">
              <a:buFontTx/>
              <a:buNone/>
            </a:pPr>
            <a:endParaRPr lang="en-US" smtClean="0"/>
          </a:p>
          <a:p>
            <a:pPr lvl="1" eaLnBrk="1" hangingPunct="1">
              <a:buFontTx/>
              <a:buNone/>
            </a:pPr>
            <a:endParaRPr lang="en-US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55D327E-F0B9-4A72-9FD7-2E42F0EF291D}" type="slidenum">
              <a:rPr lang="ja-JP" altLang="en-US" smtClean="0">
                <a:ea typeface="ＭＳ Ｐゴシック"/>
                <a:cs typeface="ＭＳ Ｐゴシック"/>
              </a:rPr>
              <a:pPr/>
              <a:t>9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b="1">
                <a:cs typeface="+mj-cs"/>
              </a:rPr>
              <a:t>Training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Conduct Elliott Safety Training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Awareness and Risk Reduction Techniques</a:t>
            </a:r>
          </a:p>
          <a:p>
            <a:pPr eaLnBrk="1" hangingPunct="1">
              <a:lnSpc>
                <a:spcPct val="90000"/>
              </a:lnSpc>
            </a:pPr>
            <a:endParaRPr lang="en-US" b="1" smtClean="0"/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Include a script on conflict resolution for the Project Managers and Field Reps</a:t>
            </a:r>
            <a:r>
              <a:rPr lang="en-US" b="1" smtClean="0">
                <a:solidFill>
                  <a:srgbClr val="FF0000"/>
                </a:solidFill>
              </a:rPr>
              <a:t>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To aid in managing customers who push back on safety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Inclusion of interview discussion items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2">
  <a:themeElements>
    <a:clrScheme name="Presentation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2">
      <a:majorFont>
        <a:latin typeface="Arial Bold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Presentation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1254</TotalTime>
  <Words>1046</Words>
  <Application>Microsoft PowerPoint</Application>
  <PresentationFormat>On-screen Show (4:3)</PresentationFormat>
  <Paragraphs>161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ＭＳ Ｐゴシック</vt:lpstr>
      <vt:lpstr>Arial Bold</vt:lpstr>
      <vt:lpstr>Wingdings</vt:lpstr>
      <vt:lpstr>Presentation2</vt:lpstr>
      <vt:lpstr>Presentation2</vt:lpstr>
      <vt:lpstr>Elliott Company    ICAAMC  2011</vt:lpstr>
      <vt:lpstr>The Incident</vt:lpstr>
      <vt:lpstr>Immediate Facts</vt:lpstr>
      <vt:lpstr>Indicators Of A Larger Problem</vt:lpstr>
      <vt:lpstr>One on One Interviews </vt:lpstr>
      <vt:lpstr>Information Gathering</vt:lpstr>
      <vt:lpstr>Where We Failed as Management</vt:lpstr>
      <vt:lpstr>Communicate</vt:lpstr>
      <vt:lpstr>Training</vt:lpstr>
      <vt:lpstr>Slide 10</vt:lpstr>
      <vt:lpstr>Results</vt:lpstr>
      <vt:lpstr>Slide 12</vt:lpstr>
      <vt:lpstr>   Moving AHEAD  Traditional      versus        Behavior based    </vt:lpstr>
    </vt:vector>
  </TitlesOfParts>
  <Manager/>
  <Company> 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 </dc:creator>
  <cp:keywords/>
  <dc:description/>
  <cp:lastModifiedBy>Dunn-MeynellC</cp:lastModifiedBy>
  <cp:revision>71</cp:revision>
  <dcterms:created xsi:type="dcterms:W3CDTF">2008-05-06T15:34:27Z</dcterms:created>
  <dcterms:modified xsi:type="dcterms:W3CDTF">2011-03-10T09:59:54Z</dcterms:modified>
  <cp:category/>
</cp:coreProperties>
</file>