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9" r:id="rId11"/>
    <p:sldId id="269" r:id="rId12"/>
    <p:sldId id="263" r:id="rId13"/>
    <p:sldId id="264" r:id="rId14"/>
    <p:sldId id="270" r:id="rId15"/>
    <p:sldId id="276" r:id="rId16"/>
    <p:sldId id="277" r:id="rId17"/>
    <p:sldId id="272" r:id="rId18"/>
    <p:sldId id="271" r:id="rId19"/>
    <p:sldId id="273" r:id="rId20"/>
    <p:sldId id="274" r:id="rId21"/>
    <p:sldId id="275" r:id="rId22"/>
    <p:sldId id="267" r:id="rId23"/>
    <p:sldId id="265" r:id="rId24"/>
    <p:sldId id="26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245225"/>
            <a:ext cx="392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6200" y="6248400"/>
            <a:ext cx="8839200" cy="0"/>
          </a:xfrm>
          <a:prstGeom prst="line">
            <a:avLst/>
          </a:prstGeom>
          <a:noFill/>
          <a:ln w="12700">
            <a:solidFill>
              <a:srgbClr val="ED174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2600" y="6491288"/>
            <a:ext cx="446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 i="1">
                <a:solidFill>
                  <a:srgbClr val="808080"/>
                </a:solidFill>
                <a:ea typeface="ＭＳ Ｐゴシック" pitchFamily="48" charset="-128"/>
                <a:cs typeface="+mn-cs"/>
              </a:rPr>
              <a:t>The world turns to Elliott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rot="16200000">
            <a:off x="-2608263" y="3205163"/>
            <a:ext cx="6105525" cy="0"/>
          </a:xfrm>
          <a:prstGeom prst="line">
            <a:avLst/>
          </a:prstGeom>
          <a:noFill/>
          <a:ln w="12700">
            <a:solidFill>
              <a:srgbClr val="ED174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77200" cy="2133600"/>
          </a:xfrm>
        </p:spPr>
        <p:txBody>
          <a:bodyPr/>
          <a:lstStyle>
            <a:lvl1pPr>
              <a:lnSpc>
                <a:spcPct val="75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7056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CORP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675" y="6245225"/>
            <a:ext cx="392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6200" y="6248400"/>
            <a:ext cx="8839200" cy="0"/>
          </a:xfrm>
          <a:prstGeom prst="line">
            <a:avLst/>
          </a:prstGeom>
          <a:noFill/>
          <a:ln w="12700">
            <a:solidFill>
              <a:srgbClr val="ED174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2600" y="6311900"/>
            <a:ext cx="446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pitchFamily="48" charset="-128"/>
                <a:cs typeface="+mn-cs"/>
              </a:rPr>
              <a:t>The world turns to Elliott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rot="-5400000">
            <a:off x="-2608263" y="3205163"/>
            <a:ext cx="6105525" cy="0"/>
          </a:xfrm>
          <a:prstGeom prst="line">
            <a:avLst/>
          </a:prstGeom>
          <a:noFill/>
          <a:ln w="12700">
            <a:solidFill>
              <a:srgbClr val="ED174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Bold" pitchFamily="48" charset="-52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01900"/>
            <a:ext cx="8077200" cy="71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4000">
                <a:cs typeface="+mj-cs"/>
              </a:rPr>
              <a:t>Lachen Switzerland</a:t>
            </a:r>
            <a:endParaRPr lang="en-US">
              <a:cs typeface="+mj-cs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ICAMMC March 10</a:t>
            </a:r>
            <a:r>
              <a:rPr lang="en-GB" baseline="30000" smtClean="0"/>
              <a:t>th</a:t>
            </a:r>
            <a:r>
              <a:rPr lang="en-GB" smtClean="0"/>
              <a:t> 2011</a:t>
            </a:r>
            <a:endParaRPr lang="en-US" smtClean="0"/>
          </a:p>
        </p:txBody>
      </p:sp>
      <p:pic>
        <p:nvPicPr>
          <p:cNvPr id="13315" name="Picture 4" descr="Elliott%20Group%20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944563"/>
            <a:ext cx="45720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89025"/>
            <a:ext cx="38512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3824288"/>
            <a:ext cx="38528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cs typeface="+mj-cs"/>
              </a:rPr>
              <a:t>Field Service Technical Training</a:t>
            </a:r>
            <a:endParaRPr lang="en-US" sz="4000">
              <a:cs typeface="+mj-cs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25538"/>
            <a:ext cx="38528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382000" cy="147637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Communication</a:t>
            </a:r>
            <a:endParaRPr lang="en-US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Hazard Identification Training</a:t>
            </a:r>
            <a:endParaRPr lang="en-US">
              <a:cs typeface="+mj-cs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smtClean="0"/>
              <a:t>Analyze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Your immediate and surrounding environment for hazards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Think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How could your actions create a potential hazard, what could go wrong?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Act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Remove or mitigate the hazard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Communicate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Immediately to all those affected, and your supervisor, if you are unable to eliminate the hazard!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Hazard Identification Training</a:t>
            </a:r>
            <a:endParaRPr lang="en-US">
              <a:cs typeface="+mj-cs"/>
            </a:endParaRPr>
          </a:p>
        </p:txBody>
      </p:sp>
      <p:graphicFrame>
        <p:nvGraphicFramePr>
          <p:cNvPr id="14340" name="Object 28"/>
          <p:cNvGraphicFramePr>
            <a:graphicFrameLocks noChangeAspect="1"/>
          </p:cNvGraphicFramePr>
          <p:nvPr/>
        </p:nvGraphicFramePr>
        <p:xfrm>
          <a:off x="5075238" y="2097088"/>
          <a:ext cx="3600450" cy="2376487"/>
        </p:xfrm>
        <a:graphic>
          <a:graphicData uri="http://schemas.openxmlformats.org/presentationml/2006/ole">
            <p:oleObj spid="_x0000_s14340" name="Clip" r:id="rId3" imgW="2647800" imgH="1747800" progId="">
              <p:embed/>
            </p:oleObj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334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Inform Co Workers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Inform of initial hazard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Communicate process change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Warn them of any residual hazard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Information Sharing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Horizontal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Vertical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Feedback</a:t>
            </a:r>
            <a:endParaRPr lang="en-US">
              <a:cs typeface="+mj-cs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1003300"/>
            <a:ext cx="73215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863600" y="2889250"/>
            <a:ext cx="1871663" cy="611188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971550" y="728663"/>
            <a:ext cx="39687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SCC** 2008 Certification</a:t>
            </a:r>
            <a:endParaRPr lang="en-US">
              <a:cs typeface="+mj-cs"/>
            </a:endParaRP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Auditor requires:</a:t>
            </a:r>
          </a:p>
          <a:p>
            <a:pPr lvl="1" eaLnBrk="1" hangingPunct="1"/>
            <a:r>
              <a:rPr lang="en-GB" smtClean="0"/>
              <a:t>Verifiable proof of delivery of tool box talks, risk assessments etc. </a:t>
            </a:r>
            <a:r>
              <a:rPr lang="en-GB" sz="2000" smtClean="0"/>
              <a:t>(SCC 4. Communication of Safety, Health and Environmental Protection)</a:t>
            </a:r>
            <a:endParaRPr lang="en-US" sz="2000" smtClean="0"/>
          </a:p>
          <a:p>
            <a:pPr eaLnBrk="1" hangingPunct="1"/>
            <a:r>
              <a:rPr lang="en-GB" smtClean="0"/>
              <a:t>Formal records maintained on each field project</a:t>
            </a:r>
          </a:p>
          <a:p>
            <a:pPr lvl="1" eaLnBrk="1" hangingPunct="1"/>
            <a:r>
              <a:rPr lang="en-GB" smtClean="0"/>
              <a:t>These are held in HSE database for auditing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512763"/>
            <a:ext cx="40084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476250"/>
            <a:ext cx="4370387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382000" cy="147637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Engaging Our Workers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In the past only supervisors delivered toolbox talks and risk assessments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Now we ask individual workers to deliver toolbox talks and risk assessments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In the past only safety audits were made on site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Now we use a new safe visit form requiring discussion with work groups, on the job HSE coaching and commenting on Good HSE Practices as well as Bad</a:t>
            </a:r>
            <a:endParaRPr lang="en-US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Engaging Workers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675" y="7938"/>
            <a:ext cx="477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382000" cy="147637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Ensuring Our Field Personnel </a:t>
            </a:r>
            <a:br>
              <a:rPr lang="en-GB">
                <a:cs typeface="+mj-cs"/>
              </a:rPr>
            </a:br>
            <a:r>
              <a:rPr lang="en-GB">
                <a:cs typeface="+mj-cs"/>
              </a:rPr>
              <a:t>Have Been Trained</a:t>
            </a:r>
            <a:endParaRPr lang="en-US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087438"/>
            <a:ext cx="74168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Engaging Workers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71613"/>
            <a:ext cx="74136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Engaging Workers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382000" cy="147637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Not Sending Someone In Harm’s Way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Day One Tool Box Talk</a:t>
            </a:r>
            <a:endParaRPr lang="en-US">
              <a:cs typeface="+mj-cs"/>
            </a:endParaRP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25538"/>
            <a:ext cx="36623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735263" y="1844675"/>
            <a:ext cx="3744912" cy="2592388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52400"/>
            <a:ext cx="8532812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HSE Training</a:t>
            </a:r>
            <a:endParaRPr lang="en-US"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 Starter Training Plan</a:t>
            </a:r>
          </a:p>
          <a:p>
            <a:pPr lvl="1" eaLnBrk="1" hangingPunct="1"/>
            <a:r>
              <a:rPr lang="en-GB" smtClean="0"/>
              <a:t>Linked to job description and core competencies</a:t>
            </a:r>
          </a:p>
          <a:p>
            <a:pPr eaLnBrk="1" hangingPunct="1"/>
            <a:r>
              <a:rPr lang="en-GB" smtClean="0"/>
              <a:t>New starter inductions</a:t>
            </a:r>
          </a:p>
          <a:p>
            <a:pPr lvl="1" eaLnBrk="1" hangingPunct="1"/>
            <a:r>
              <a:rPr lang="en-GB" smtClean="0"/>
              <a:t>Records held on IMS data base</a:t>
            </a:r>
          </a:p>
          <a:p>
            <a:pPr eaLnBrk="1" hangingPunct="1"/>
            <a:r>
              <a:rPr lang="en-GB" smtClean="0"/>
              <a:t>Specific training for field service personnel</a:t>
            </a:r>
          </a:p>
          <a:p>
            <a:pPr lvl="1" eaLnBrk="1" hangingPunct="1"/>
            <a:r>
              <a:rPr lang="en-GB" smtClean="0"/>
              <a:t>Individual training records held on IMS data base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New Starter HSE Training</a:t>
            </a:r>
            <a:endParaRPr lang="en-US">
              <a:cs typeface="+mj-cs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76363"/>
            <a:ext cx="8461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New Starter HSE Training</a:t>
            </a:r>
            <a:endParaRPr lang="en-US">
              <a:cs typeface="+mj-cs"/>
            </a:endParaRPr>
          </a:p>
        </p:txBody>
      </p:sp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089025"/>
            <a:ext cx="7199313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Field Service HSE Training</a:t>
            </a:r>
            <a:endParaRPr lang="en-US">
              <a:cs typeface="+mj-cs"/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306513"/>
            <a:ext cx="77406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Field Service HSE Training</a:t>
            </a:r>
            <a:endParaRPr lang="en-US">
              <a:cs typeface="+mj-cs"/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125538"/>
            <a:ext cx="7021512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Field Service HSE Training</a:t>
            </a:r>
            <a:endParaRPr lang="en-US">
              <a:cs typeface="+mj-cs"/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089025"/>
            <a:ext cx="71612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 Starter Training</a:t>
            </a:r>
          </a:p>
          <a:p>
            <a:pPr lvl="1" eaLnBrk="1" hangingPunct="1"/>
            <a:r>
              <a:rPr lang="en-GB" smtClean="0"/>
              <a:t>Four weeks theory and practical training prior to any field assignment</a:t>
            </a:r>
          </a:p>
          <a:p>
            <a:pPr lvl="1" eaLnBrk="1" hangingPunct="1"/>
            <a:r>
              <a:rPr lang="en-GB" smtClean="0"/>
              <a:t>Specialist training by third party organisations</a:t>
            </a:r>
          </a:p>
          <a:p>
            <a:pPr lvl="2" eaLnBrk="1" hangingPunct="1"/>
            <a:r>
              <a:rPr lang="en-GB" smtClean="0"/>
              <a:t>Hytorc</a:t>
            </a:r>
          </a:p>
          <a:p>
            <a:pPr lvl="2" eaLnBrk="1" hangingPunct="1"/>
            <a:r>
              <a:rPr lang="en-GB" smtClean="0"/>
              <a:t>Crane operation</a:t>
            </a:r>
          </a:p>
          <a:p>
            <a:pPr lvl="2" eaLnBrk="1" hangingPunct="1"/>
            <a:r>
              <a:rPr lang="en-GB" smtClean="0"/>
              <a:t>Signalling and rigging</a:t>
            </a:r>
          </a:p>
          <a:p>
            <a:pPr lvl="2" eaLnBrk="1" hangingPunct="1"/>
            <a:r>
              <a:rPr lang="en-GB" smtClean="0"/>
              <a:t>Control systems</a:t>
            </a:r>
          </a:p>
          <a:p>
            <a:pPr lvl="2" eaLnBrk="1" hangingPunct="1"/>
            <a:r>
              <a:rPr lang="en-GB" smtClean="0"/>
              <a:t>Soft skills e.g. process innovation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cs typeface="+mj-cs"/>
              </a:rPr>
              <a:t>Field Service Technical Training</a:t>
            </a:r>
            <a:endParaRPr lang="en-US" sz="4000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liott Training">
  <a:themeElements>
    <a:clrScheme name="Elliott 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liott Training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Elliott 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liott 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liott 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liott 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liott 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liott 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liott 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Training</Template>
  <TotalTime>113</TotalTime>
  <Words>303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ＭＳ Ｐゴシック</vt:lpstr>
      <vt:lpstr>Arial Bold</vt:lpstr>
      <vt:lpstr>Calibri</vt:lpstr>
      <vt:lpstr>Elliott Training</vt:lpstr>
      <vt:lpstr>Elliott Training</vt:lpstr>
      <vt:lpstr>Clip</vt:lpstr>
      <vt:lpstr>Lachen Switzerland</vt:lpstr>
      <vt:lpstr>Ensuring Our Field Personnel  Have Been Trained</vt:lpstr>
      <vt:lpstr>HSE Training</vt:lpstr>
      <vt:lpstr>New Starter HSE Training</vt:lpstr>
      <vt:lpstr>New Starter HSE Training</vt:lpstr>
      <vt:lpstr>Field Service HSE Training</vt:lpstr>
      <vt:lpstr>Field Service HSE Training</vt:lpstr>
      <vt:lpstr>Field Service HSE Training</vt:lpstr>
      <vt:lpstr>Field Service Technical Training</vt:lpstr>
      <vt:lpstr>Field Service Technical Training</vt:lpstr>
      <vt:lpstr>Communication</vt:lpstr>
      <vt:lpstr>Hazard Identification Training</vt:lpstr>
      <vt:lpstr>Hazard Identification Training</vt:lpstr>
      <vt:lpstr>Feedback</vt:lpstr>
      <vt:lpstr>SCC** 2008 Certification</vt:lpstr>
      <vt:lpstr>Slide 16</vt:lpstr>
      <vt:lpstr>Engaging Our Workers</vt:lpstr>
      <vt:lpstr>Engaging Workers</vt:lpstr>
      <vt:lpstr>Slide 19</vt:lpstr>
      <vt:lpstr>Engaging Workers</vt:lpstr>
      <vt:lpstr>Engaging Workers</vt:lpstr>
      <vt:lpstr>Not Sending Someone In Harm’s Way</vt:lpstr>
      <vt:lpstr>Day One Tool Box Talk</vt:lpstr>
      <vt:lpstr>Slide 24</vt:lpstr>
    </vt:vector>
  </TitlesOfParts>
  <Company>Elliott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Elliott Group Lachen Switzerland</dc:title>
  <dc:creator>irann</dc:creator>
  <cp:lastModifiedBy>Dunn-MeynellC</cp:lastModifiedBy>
  <cp:revision>7</cp:revision>
  <dcterms:created xsi:type="dcterms:W3CDTF">2011-03-08T17:27:26Z</dcterms:created>
  <dcterms:modified xsi:type="dcterms:W3CDTF">2011-03-10T09:58:32Z</dcterms:modified>
</cp:coreProperties>
</file>