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1" r:id="rId3"/>
    <p:sldId id="263" r:id="rId4"/>
    <p:sldId id="264" r:id="rId5"/>
    <p:sldId id="262" r:id="rId6"/>
    <p:sldId id="265" r:id="rId7"/>
    <p:sldId id="266" r:id="rId8"/>
    <p:sldId id="267" r:id="rId9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70" autoAdjust="0"/>
  </p:normalViewPr>
  <p:slideViewPr>
    <p:cSldViewPr>
      <p:cViewPr>
        <p:scale>
          <a:sx n="75" d="100"/>
          <a:sy n="75" d="100"/>
        </p:scale>
        <p:origin x="-378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0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171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0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2171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9D12814-9824-493A-839F-1806EAD5B2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60463" y="681038"/>
            <a:ext cx="4538662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1650"/>
            <a:ext cx="5486400" cy="408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171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2171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C10D36A9-993D-44F6-AA1D-ED440D520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0CE857-C359-43CA-8C87-02AF13B5E8D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5408E0-4B5B-47B8-8EF8-5D19AB41482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58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FDBE56-CD5A-4B94-8DFA-FF975A042AD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150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0BCFFB-82C7-4C1B-BF71-FDFB18D2D03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355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DD8C2A-5FF2-46A5-A877-C396F8AE113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560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F10095-7819-48C5-ACBB-F14C2B767EE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765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001D79-67ED-4872-A487-4CBEC299496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9698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B34951-BEC1-479B-990B-6AF824FF014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174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1A46E-D806-4C4D-B017-F18E476B6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54932-786D-4851-9BE0-28D837F3B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0" y="76200"/>
            <a:ext cx="1981200" cy="6324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76200"/>
            <a:ext cx="5791200" cy="6324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7C18F-2A86-4B1B-8C83-1B99EE6CF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5791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371600"/>
            <a:ext cx="7924800" cy="5029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A77F3-7440-4D8E-9A81-25BA476C83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74347-AFA1-4B65-A980-7916762BF8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57440-39ED-4585-B11C-313B937CE2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3886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371600"/>
            <a:ext cx="3886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E701D-F75F-42E7-AE70-91C41A2D0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D176E-CE7F-4EB8-A8EB-E9CD2A4B3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DE436-054D-4DE1-8C7C-3E84ECFED1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9418B-9DD3-4399-BA3A-2F13DDBFBD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C5BF4-EBFB-40F9-83D8-09B039ADE2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A0419-C49D-4B4A-81EB-75778A69E0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76200"/>
            <a:ext cx="5791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7924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248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0EA56BE2-9EEE-4469-BB54-A53F0DAF3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accent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28600" y="-147638"/>
            <a:ext cx="9545638" cy="715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987425" y="3048000"/>
            <a:ext cx="79406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b="1" i="1">
                <a:solidFill>
                  <a:schemeClr val="bg1"/>
                </a:solidFill>
                <a:latin typeface="Arial" charset="0"/>
              </a:rPr>
              <a:t>Friedhelm Schroeder</a:t>
            </a:r>
          </a:p>
          <a:p>
            <a:pPr algn="ctr" eaLnBrk="0" hangingPunct="0"/>
            <a:r>
              <a:rPr lang="en-US" sz="2000" b="1" i="1">
                <a:solidFill>
                  <a:schemeClr val="bg1"/>
                </a:solidFill>
                <a:latin typeface="Arial" charset="0"/>
              </a:rPr>
              <a:t>EHS Mgr. Europe</a:t>
            </a:r>
          </a:p>
          <a:p>
            <a:pPr algn="ctr" eaLnBrk="0" hangingPunct="0"/>
            <a:r>
              <a:rPr lang="en-US" sz="2000" b="1" i="1">
                <a:solidFill>
                  <a:schemeClr val="bg1"/>
                </a:solidFill>
                <a:latin typeface="Arial" charset="0"/>
              </a:rPr>
              <a:t>Cologne,Germany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6553200" cy="609600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THE COMPANY</a:t>
            </a:r>
          </a:p>
        </p:txBody>
      </p:sp>
      <p:sp>
        <p:nvSpPr>
          <p:cNvPr id="18434" name="Text Box 5"/>
          <p:cNvSpPr txBox="1">
            <a:spLocks noChangeArrowheads="1"/>
          </p:cNvSpPr>
          <p:nvPr/>
        </p:nvSpPr>
        <p:spPr bwMode="auto">
          <a:xfrm>
            <a:off x="127000" y="4724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GB"/>
          </a:p>
        </p:txBody>
      </p:sp>
      <p:sp>
        <p:nvSpPr>
          <p:cNvPr id="18435" name="Text Box 9"/>
          <p:cNvSpPr txBox="1">
            <a:spLocks noChangeArrowheads="1"/>
          </p:cNvSpPr>
          <p:nvPr/>
        </p:nvSpPr>
        <p:spPr bwMode="auto">
          <a:xfrm>
            <a:off x="517525" y="1260475"/>
            <a:ext cx="8099425" cy="41084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b="1"/>
              <a:t>Gardner Denver founded in 1859 is a global manufacturer of</a:t>
            </a:r>
          </a:p>
          <a:p>
            <a:pPr eaLnBrk="0" hangingPunct="0"/>
            <a:endParaRPr lang="de-DE" b="1"/>
          </a:p>
          <a:p>
            <a:pPr eaLnBrk="0" hangingPunct="0">
              <a:buFontTx/>
              <a:buChar char="-"/>
            </a:pPr>
            <a:r>
              <a:rPr lang="de-DE" b="1"/>
              <a:t>Industrial Compressores</a:t>
            </a:r>
          </a:p>
          <a:p>
            <a:pPr eaLnBrk="0" hangingPunct="0">
              <a:buFontTx/>
              <a:buChar char="-"/>
            </a:pPr>
            <a:endParaRPr lang="de-DE" b="1"/>
          </a:p>
          <a:p>
            <a:pPr eaLnBrk="0" hangingPunct="0">
              <a:buFontTx/>
              <a:buChar char="-"/>
            </a:pPr>
            <a:r>
              <a:rPr lang="de-DE" b="1"/>
              <a:t>Blowers</a:t>
            </a:r>
          </a:p>
          <a:p>
            <a:pPr eaLnBrk="0" hangingPunct="0">
              <a:buFontTx/>
              <a:buChar char="-"/>
            </a:pPr>
            <a:endParaRPr lang="de-DE" b="1"/>
          </a:p>
          <a:p>
            <a:pPr eaLnBrk="0" hangingPunct="0">
              <a:buFontTx/>
              <a:buChar char="-"/>
            </a:pPr>
            <a:r>
              <a:rPr lang="de-DE" b="1"/>
              <a:t>Pumps</a:t>
            </a:r>
          </a:p>
          <a:p>
            <a:pPr eaLnBrk="0" hangingPunct="0">
              <a:buFontTx/>
              <a:buChar char="-"/>
            </a:pPr>
            <a:endParaRPr lang="de-DE" b="1"/>
          </a:p>
          <a:p>
            <a:pPr eaLnBrk="0" hangingPunct="0">
              <a:buFontTx/>
              <a:buChar char="-"/>
            </a:pPr>
            <a:r>
              <a:rPr lang="de-DE" b="1"/>
              <a:t>Loading Arms</a:t>
            </a:r>
          </a:p>
          <a:p>
            <a:pPr eaLnBrk="0" hangingPunct="0">
              <a:buFontTx/>
              <a:buChar char="-"/>
            </a:pPr>
            <a:endParaRPr lang="de-DE" b="1"/>
          </a:p>
          <a:p>
            <a:pPr eaLnBrk="0" hangingPunct="0">
              <a:buFontTx/>
              <a:buChar char="-"/>
            </a:pPr>
            <a:r>
              <a:rPr lang="de-DE" b="1"/>
              <a:t>Fuel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6553200" cy="609600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THE COMPANY</a:t>
            </a:r>
          </a:p>
        </p:txBody>
      </p:sp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127000" y="4724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GB"/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517525" y="1260475"/>
            <a:ext cx="8191500" cy="26479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b="1"/>
              <a:t>The Company  has 40 manufacturing facilities located in</a:t>
            </a:r>
          </a:p>
          <a:p>
            <a:pPr eaLnBrk="0" hangingPunct="0"/>
            <a:endParaRPr lang="de-DE" b="1"/>
          </a:p>
          <a:p>
            <a:pPr eaLnBrk="0" hangingPunct="0"/>
            <a:r>
              <a:rPr lang="de-DE" b="1"/>
              <a:t>USA – Europe – Asia/Pacific and service stations, sales offices</a:t>
            </a:r>
          </a:p>
          <a:p>
            <a:pPr eaLnBrk="0" hangingPunct="0"/>
            <a:endParaRPr lang="de-DE" b="1"/>
          </a:p>
          <a:p>
            <a:pPr eaLnBrk="0" hangingPunct="0"/>
            <a:r>
              <a:rPr lang="de-DE" b="1"/>
              <a:t>with</a:t>
            </a:r>
          </a:p>
          <a:p>
            <a:pPr eaLnBrk="0" hangingPunct="0"/>
            <a:endParaRPr lang="de-DE" b="1"/>
          </a:p>
          <a:p>
            <a:pPr eaLnBrk="0" hangingPunct="0"/>
            <a:r>
              <a:rPr lang="de-DE" b="1"/>
              <a:t>approx. 6.500 employees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6553200" cy="609600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THE COMPANY</a:t>
            </a:r>
          </a:p>
        </p:txBody>
      </p:sp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127000" y="4724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GB"/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304800" y="1260475"/>
            <a:ext cx="8077200" cy="44735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de-DE" b="1"/>
              <a:t>Industrial Compressors:</a:t>
            </a:r>
          </a:p>
          <a:p>
            <a:pPr eaLnBrk="0" hangingPunct="0"/>
            <a:endParaRPr lang="de-DE" b="1"/>
          </a:p>
          <a:p>
            <a:pPr eaLnBrk="0" hangingPunct="0"/>
            <a:endParaRPr lang="de-DE"/>
          </a:p>
          <a:p>
            <a:pPr eaLnBrk="0" hangingPunct="0"/>
            <a:r>
              <a:rPr lang="de-DE" b="1"/>
              <a:t>Brands:</a:t>
            </a:r>
          </a:p>
          <a:p>
            <a:pPr eaLnBrk="0" hangingPunct="0"/>
            <a:endParaRPr lang="de-DE" b="1"/>
          </a:p>
          <a:p>
            <a:pPr eaLnBrk="0" hangingPunct="0"/>
            <a:endParaRPr lang="de-DE"/>
          </a:p>
          <a:p>
            <a:pPr eaLnBrk="0" hangingPunct="0"/>
            <a:endParaRPr lang="de-DE"/>
          </a:p>
          <a:p>
            <a:pPr eaLnBrk="0" hangingPunct="0"/>
            <a:endParaRPr lang="de-DE"/>
          </a:p>
          <a:p>
            <a:pPr eaLnBrk="0" hangingPunct="0"/>
            <a:endParaRPr lang="de-DE"/>
          </a:p>
          <a:p>
            <a:pPr eaLnBrk="0" hangingPunct="0"/>
            <a:endParaRPr lang="de-DE"/>
          </a:p>
          <a:p>
            <a:pPr eaLnBrk="0" hangingPunct="0"/>
            <a:endParaRPr lang="de-DE"/>
          </a:p>
          <a:p>
            <a:pPr eaLnBrk="0" hangingPunct="0"/>
            <a:endParaRPr lang="de-DE"/>
          </a:p>
        </p:txBody>
      </p:sp>
      <p:pic>
        <p:nvPicPr>
          <p:cNvPr id="22532" name="Picture 5" descr="GD-Lar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276600"/>
            <a:ext cx="13144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6" descr="Champion-Larg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3429000"/>
            <a:ext cx="23050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7" descr="Compair-Larg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38800" y="3276600"/>
            <a:ext cx="2362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EHS Organization</a:t>
            </a:r>
          </a:p>
        </p:txBody>
      </p:sp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127000" y="4724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GB"/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517525" y="1260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GB" b="1"/>
          </a:p>
        </p:txBody>
      </p:sp>
      <p:sp>
        <p:nvSpPr>
          <p:cNvPr id="24580" name="Rectangle 216"/>
          <p:cNvSpPr>
            <a:spLocks noChangeArrowheads="1"/>
          </p:cNvSpPr>
          <p:nvPr/>
        </p:nvSpPr>
        <p:spPr bwMode="auto">
          <a:xfrm>
            <a:off x="457200" y="1143000"/>
            <a:ext cx="3124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de-DE"/>
              <a:t>Mark Chiado</a:t>
            </a:r>
          </a:p>
          <a:p>
            <a:pPr algn="ctr" eaLnBrk="0" hangingPunct="0"/>
            <a:r>
              <a:rPr lang="de-DE"/>
              <a:t>EHS Global Director</a:t>
            </a:r>
          </a:p>
          <a:p>
            <a:pPr algn="ctr" eaLnBrk="0" hangingPunct="0"/>
            <a:r>
              <a:rPr lang="de-DE"/>
              <a:t>Quincy,Il</a:t>
            </a:r>
          </a:p>
        </p:txBody>
      </p:sp>
      <p:sp>
        <p:nvSpPr>
          <p:cNvPr id="24581" name="Rectangle 218"/>
          <p:cNvSpPr>
            <a:spLocks noChangeArrowheads="1"/>
          </p:cNvSpPr>
          <p:nvPr/>
        </p:nvSpPr>
        <p:spPr bwMode="auto">
          <a:xfrm>
            <a:off x="533400" y="2743200"/>
            <a:ext cx="29718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de-DE"/>
              <a:t>Steve Mc Clure</a:t>
            </a:r>
          </a:p>
          <a:p>
            <a:pPr algn="ctr" eaLnBrk="0" hangingPunct="0"/>
            <a:r>
              <a:rPr lang="de-DE"/>
              <a:t>E-Mgr.</a:t>
            </a:r>
          </a:p>
          <a:p>
            <a:pPr algn="ctr" eaLnBrk="0" hangingPunct="0"/>
            <a:r>
              <a:rPr lang="de-DE"/>
              <a:t>Quincy,Il</a:t>
            </a:r>
          </a:p>
        </p:txBody>
      </p:sp>
      <p:sp>
        <p:nvSpPr>
          <p:cNvPr id="24582" name="Rectangle 220"/>
          <p:cNvSpPr>
            <a:spLocks noChangeArrowheads="1"/>
          </p:cNvSpPr>
          <p:nvPr/>
        </p:nvSpPr>
        <p:spPr bwMode="auto">
          <a:xfrm>
            <a:off x="3657600" y="2743200"/>
            <a:ext cx="19050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/>
          </a:p>
        </p:txBody>
      </p:sp>
      <p:sp>
        <p:nvSpPr>
          <p:cNvPr id="24583" name="Text Box 222"/>
          <p:cNvSpPr txBox="1">
            <a:spLocks noChangeArrowheads="1"/>
          </p:cNvSpPr>
          <p:nvPr/>
        </p:nvSpPr>
        <p:spPr bwMode="auto">
          <a:xfrm>
            <a:off x="3810000" y="2743200"/>
            <a:ext cx="17049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de-DE"/>
              <a:t>Tal Weimer</a:t>
            </a:r>
          </a:p>
          <a:p>
            <a:pPr eaLnBrk="0" hangingPunct="0"/>
            <a:r>
              <a:rPr lang="de-DE"/>
              <a:t>H&amp;S Mgr.</a:t>
            </a:r>
          </a:p>
          <a:p>
            <a:pPr eaLnBrk="0" hangingPunct="0"/>
            <a:r>
              <a:rPr lang="de-DE"/>
              <a:t>Quincy,Il</a:t>
            </a:r>
          </a:p>
        </p:txBody>
      </p:sp>
      <p:sp>
        <p:nvSpPr>
          <p:cNvPr id="24584" name="Rectangle 223"/>
          <p:cNvSpPr>
            <a:spLocks noChangeArrowheads="1"/>
          </p:cNvSpPr>
          <p:nvPr/>
        </p:nvSpPr>
        <p:spPr bwMode="auto">
          <a:xfrm>
            <a:off x="5867400" y="27432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de-DE"/>
              <a:t>Friedhelm Schroeder</a:t>
            </a:r>
          </a:p>
          <a:p>
            <a:pPr algn="ctr" eaLnBrk="0" hangingPunct="0"/>
            <a:r>
              <a:rPr lang="de-DE"/>
              <a:t>EHS Mgr.Europe</a:t>
            </a:r>
          </a:p>
          <a:p>
            <a:pPr algn="ctr" eaLnBrk="0" hangingPunct="0"/>
            <a:r>
              <a:rPr lang="de-DE"/>
              <a:t>Cologne,Ger</a:t>
            </a:r>
          </a:p>
        </p:txBody>
      </p:sp>
      <p:sp>
        <p:nvSpPr>
          <p:cNvPr id="24585" name="Rectangle 225"/>
          <p:cNvSpPr>
            <a:spLocks noChangeArrowheads="1"/>
          </p:cNvSpPr>
          <p:nvPr/>
        </p:nvSpPr>
        <p:spPr bwMode="auto">
          <a:xfrm>
            <a:off x="609600" y="4876800"/>
            <a:ext cx="32004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de-DE"/>
              <a:t>Marla Palmer Admin.</a:t>
            </a:r>
          </a:p>
          <a:p>
            <a:pPr algn="ctr" eaLnBrk="0" hangingPunct="0"/>
            <a:r>
              <a:rPr lang="de-DE"/>
              <a:t>Melissa Louraine Admin</a:t>
            </a:r>
          </a:p>
        </p:txBody>
      </p:sp>
      <p:sp>
        <p:nvSpPr>
          <p:cNvPr id="24586" name="Rectangle 227"/>
          <p:cNvSpPr>
            <a:spLocks noChangeArrowheads="1"/>
          </p:cNvSpPr>
          <p:nvPr/>
        </p:nvSpPr>
        <p:spPr bwMode="auto">
          <a:xfrm>
            <a:off x="5410200" y="5105400"/>
            <a:ext cx="32004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de-DE"/>
              <a:t>EHS – Coordinators / site</a:t>
            </a:r>
          </a:p>
          <a:p>
            <a:pPr algn="ctr" eaLnBrk="0" hangingPunct="0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THE COMPANY</a:t>
            </a:r>
          </a:p>
        </p:txBody>
      </p:sp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127000" y="4724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GB"/>
          </a:p>
        </p:txBody>
      </p:sp>
      <p:graphicFrame>
        <p:nvGraphicFramePr>
          <p:cNvPr id="252986" name="Group 58"/>
          <p:cNvGraphicFramePr>
            <a:graphicFrameLocks noGrp="1"/>
          </p:cNvGraphicFramePr>
          <p:nvPr>
            <p:ph idx="1"/>
          </p:nvPr>
        </p:nvGraphicFramePr>
        <p:xfrm>
          <a:off x="152400" y="1371600"/>
          <a:ext cx="7924800" cy="3771900"/>
        </p:xfrm>
        <a:graphic>
          <a:graphicData uri="http://schemas.openxmlformats.org/drawingml/2006/table">
            <a:tbl>
              <a:tblPr/>
              <a:tblGrid>
                <a:gridCol w="2641600"/>
                <a:gridCol w="2641600"/>
                <a:gridCol w="26416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INCIDENT 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FREQUENCY 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General Industrial Machinery ( US 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5.6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1.2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8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Gardner Denver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1.9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7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Compressors</a:t>
                      </a:r>
                      <a:r>
                        <a:rPr kumimoji="0" lang="de-DE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 Europe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1.4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0.9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6553200" cy="609600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THE COMPANY</a:t>
            </a:r>
          </a:p>
        </p:txBody>
      </p:sp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127000" y="4724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GB"/>
          </a:p>
        </p:txBody>
      </p:sp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517525" y="1262063"/>
            <a:ext cx="4591050" cy="48387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i="1" u="sng"/>
              <a:t>EHS – General</a:t>
            </a:r>
          </a:p>
          <a:p>
            <a:pPr eaLnBrk="0" hangingPunct="0"/>
            <a:endParaRPr lang="de-DE" i="1" u="sng"/>
          </a:p>
          <a:p>
            <a:pPr lvl="1" eaLnBrk="0" hangingPunct="0"/>
            <a:r>
              <a:rPr lang="de-DE" i="1"/>
              <a:t>- </a:t>
            </a:r>
            <a:r>
              <a:rPr lang="de-DE" b="1" i="1"/>
              <a:t>14 GD Directives</a:t>
            </a:r>
          </a:p>
          <a:p>
            <a:pPr lvl="2" eaLnBrk="0" hangingPunct="0">
              <a:buFontTx/>
              <a:buChar char="-"/>
            </a:pPr>
            <a:r>
              <a:rPr lang="de-DE" i="1"/>
              <a:t> PPA</a:t>
            </a:r>
          </a:p>
          <a:p>
            <a:pPr lvl="2" eaLnBrk="0" hangingPunct="0">
              <a:buFontTx/>
              <a:buChar char="-"/>
            </a:pPr>
            <a:r>
              <a:rPr lang="de-DE" i="1"/>
              <a:t> Reporting</a:t>
            </a:r>
          </a:p>
          <a:p>
            <a:pPr lvl="2" eaLnBrk="0" hangingPunct="0">
              <a:buFontTx/>
              <a:buChar char="-"/>
            </a:pPr>
            <a:r>
              <a:rPr lang="de-DE" i="1"/>
              <a:t>Chemicals etc.</a:t>
            </a:r>
          </a:p>
          <a:p>
            <a:pPr lvl="2" eaLnBrk="0" hangingPunct="0"/>
            <a:endParaRPr lang="de-DE" i="1"/>
          </a:p>
          <a:p>
            <a:pPr eaLnBrk="0" hangingPunct="0"/>
            <a:r>
              <a:rPr lang="de-DE" i="1"/>
              <a:t>     -  </a:t>
            </a:r>
            <a:r>
              <a:rPr lang="de-DE" b="1" i="1"/>
              <a:t>EHS data base</a:t>
            </a:r>
          </a:p>
          <a:p>
            <a:pPr eaLnBrk="0" hangingPunct="0"/>
            <a:r>
              <a:rPr lang="de-DE" i="1"/>
              <a:t>	- injuries reports</a:t>
            </a:r>
          </a:p>
          <a:p>
            <a:pPr eaLnBrk="0" hangingPunct="0"/>
            <a:r>
              <a:rPr lang="de-DE" i="1"/>
              <a:t>	- chemicals</a:t>
            </a:r>
          </a:p>
          <a:p>
            <a:pPr eaLnBrk="0" hangingPunct="0"/>
            <a:r>
              <a:rPr lang="de-DE" i="1"/>
              <a:t>	- audit findings</a:t>
            </a:r>
          </a:p>
          <a:p>
            <a:pPr eaLnBrk="0" hangingPunct="0"/>
            <a:r>
              <a:rPr lang="de-DE" i="1"/>
              <a:t>	- loss prevention actions etc.</a:t>
            </a:r>
          </a:p>
          <a:p>
            <a:pPr eaLnBrk="0" hangingPunct="0"/>
            <a:r>
              <a:rPr lang="de-DE" i="1"/>
              <a:t>	- energy #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6553200" cy="609600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THE COMPANY</a:t>
            </a:r>
          </a:p>
        </p:txBody>
      </p:sp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127000" y="4724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GB"/>
          </a:p>
        </p:txBody>
      </p:sp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517525" y="1260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de-DE"/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304800" y="1412875"/>
            <a:ext cx="8839200" cy="44735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b="1"/>
              <a:t>Main Activities</a:t>
            </a:r>
          </a:p>
          <a:p>
            <a:pPr eaLnBrk="0" hangingPunct="0"/>
            <a:endParaRPr lang="en-US" b="1"/>
          </a:p>
          <a:p>
            <a:pPr eaLnBrk="0" hangingPunct="0">
              <a:buFontTx/>
              <a:buChar char="-"/>
            </a:pPr>
            <a:r>
              <a:rPr lang="en-US" b="1"/>
              <a:t> Compliance Audits every 2 yrs. / site</a:t>
            </a:r>
          </a:p>
          <a:p>
            <a:pPr eaLnBrk="0" hangingPunct="0">
              <a:buFontTx/>
              <a:buChar char="-"/>
            </a:pPr>
            <a:r>
              <a:rPr lang="en-US" b="1"/>
              <a:t> Implementation DuPont Safe Start Program for sites </a:t>
            </a:r>
          </a:p>
          <a:p>
            <a:pPr eaLnBrk="0" hangingPunct="0"/>
            <a:r>
              <a:rPr lang="en-US" b="1"/>
              <a:t>   w/ &gt; 50 shop floor employees</a:t>
            </a:r>
          </a:p>
          <a:p>
            <a:pPr eaLnBrk="0" hangingPunct="0">
              <a:buFontTx/>
              <a:buChar char="-"/>
            </a:pPr>
            <a:r>
              <a:rPr lang="en-US" b="1"/>
              <a:t> Weekly “ tool box “ meetings</a:t>
            </a:r>
          </a:p>
          <a:p>
            <a:pPr eaLnBrk="0" hangingPunct="0">
              <a:buFontTx/>
              <a:buChar char="-"/>
            </a:pPr>
            <a:r>
              <a:rPr lang="en-US" b="1"/>
              <a:t> Risk assessment for each work place</a:t>
            </a:r>
          </a:p>
          <a:p>
            <a:pPr eaLnBrk="0" hangingPunct="0">
              <a:buFontTx/>
              <a:buChar char="-"/>
            </a:pPr>
            <a:r>
              <a:rPr lang="en-US" b="1"/>
              <a:t> Loss Prevention plan for each year</a:t>
            </a:r>
          </a:p>
          <a:p>
            <a:pPr eaLnBrk="0" hangingPunct="0">
              <a:buFontTx/>
              <a:buChar char="-"/>
            </a:pPr>
            <a:r>
              <a:rPr lang="en-US" b="1"/>
              <a:t> Lean Projects and 5S</a:t>
            </a:r>
          </a:p>
          <a:p>
            <a:pPr eaLnBrk="0" hangingPunct="0">
              <a:buFontTx/>
              <a:buChar char="-"/>
            </a:pPr>
            <a:r>
              <a:rPr lang="en-US" b="1"/>
              <a:t> European EHS Conference ( 18 months )</a:t>
            </a:r>
          </a:p>
          <a:p>
            <a:pPr eaLnBrk="0" hangingPunct="0">
              <a:buFontTx/>
              <a:buChar char="-"/>
            </a:pPr>
            <a:r>
              <a:rPr lang="en-US" b="1"/>
              <a:t> Safety Committee ( plant mgr., EHS Coordinator, supervisiors)</a:t>
            </a:r>
          </a:p>
          <a:p>
            <a:pPr eaLnBrk="0" hangingPunct="0">
              <a:buFontTx/>
              <a:buChar char="-"/>
            </a:pP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</Words>
  <Application>Microsoft PowerPoint</Application>
  <PresentationFormat>On-screen Show (4:3)</PresentationFormat>
  <Paragraphs>96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Times</vt:lpstr>
      <vt:lpstr>Arial</vt:lpstr>
      <vt:lpstr>Arial Narrow</vt:lpstr>
      <vt:lpstr>Blank Presentation</vt:lpstr>
      <vt:lpstr>Slide 1</vt:lpstr>
      <vt:lpstr>THE COMPANY</vt:lpstr>
      <vt:lpstr>THE COMPANY</vt:lpstr>
      <vt:lpstr>THE COMPANY</vt:lpstr>
      <vt:lpstr>EHS Organization</vt:lpstr>
      <vt:lpstr>THE COMPANY</vt:lpstr>
      <vt:lpstr>THE COMPANY</vt:lpstr>
      <vt:lpstr>THE COMPANY</vt:lpstr>
    </vt:vector>
  </TitlesOfParts>
  <Company>Gardner Denver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Leah Hanlin</dc:creator>
  <cp:lastModifiedBy>Dunn-MeynellC</cp:lastModifiedBy>
  <cp:revision>53</cp:revision>
  <dcterms:created xsi:type="dcterms:W3CDTF">2007-01-16T21:36:54Z</dcterms:created>
  <dcterms:modified xsi:type="dcterms:W3CDTF">2011-03-10T10:11:42Z</dcterms:modified>
</cp:coreProperties>
</file>